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74" r:id="rId4"/>
    <p:sldId id="275" r:id="rId5"/>
    <p:sldId id="278" r:id="rId6"/>
    <p:sldId id="277" r:id="rId7"/>
    <p:sldId id="280" r:id="rId8"/>
    <p:sldId id="281" r:id="rId9"/>
    <p:sldId id="276" r:id="rId10"/>
    <p:sldId id="269" r:id="rId11"/>
    <p:sldId id="265" r:id="rId12"/>
    <p:sldId id="27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BAB251-ACCC-4A0F-B3B1-F5165A8CA51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4-8E84-42FB-9B1D-8F066CAD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20" y="201337"/>
            <a:ext cx="5550706" cy="33803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Schoolbook" panose="02040604050505020304" pitchFamily="18" charset="0"/>
              </a:rPr>
              <a:t>Quaternary volcanism in the western conterminous united states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F5EB-775E-4BB1-825D-0D77B146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665" y="4098862"/>
            <a:ext cx="3992432" cy="984866"/>
          </a:xfrm>
        </p:spPr>
        <p:txBody>
          <a:bodyPr>
            <a:normAutofit/>
          </a:bodyPr>
          <a:lstStyle/>
          <a:p>
            <a:r>
              <a:rPr lang="en-US" sz="2800" dirty="0"/>
              <a:t>Luedke &amp; Smith 1991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815947-5125-4A94-A73A-83B22A528D87}"/>
              </a:ext>
            </a:extLst>
          </p:cNvPr>
          <p:cNvSpPr txBox="1">
            <a:spLocks/>
          </p:cNvSpPr>
          <p:nvPr/>
        </p:nvSpPr>
        <p:spPr>
          <a:xfrm>
            <a:off x="948750" y="5296807"/>
            <a:ext cx="4680261" cy="79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Geol</a:t>
            </a:r>
            <a:r>
              <a:rPr lang="en-US" sz="2000" dirty="0"/>
              <a:t> 730 Presentation By: Neal Mankins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12C45-E2EC-42F3-B24B-091E135B4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718" y="0"/>
            <a:ext cx="6277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26D237-1EFB-4484-AB77-E2E65924AADB}"/>
              </a:ext>
            </a:extLst>
          </p:cNvPr>
          <p:cNvSpPr txBox="1">
            <a:spLocks/>
          </p:cNvSpPr>
          <p:nvPr/>
        </p:nvSpPr>
        <p:spPr bwMode="black">
          <a:xfrm>
            <a:off x="292945" y="282328"/>
            <a:ext cx="4765615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0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Western Interior Region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01B9C3-446C-40D6-9573-598E7522F0FB}"/>
              </a:ext>
            </a:extLst>
          </p:cNvPr>
          <p:cNvSpPr txBox="1">
            <a:spLocks/>
          </p:cNvSpPr>
          <p:nvPr/>
        </p:nvSpPr>
        <p:spPr>
          <a:xfrm>
            <a:off x="66443" y="1293980"/>
            <a:ext cx="4583267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&lt;16Ma (Extensional Block Faulting) </a:t>
            </a:r>
          </a:p>
          <a:p>
            <a:r>
              <a:rPr lang="en-US" sz="2000" dirty="0"/>
              <a:t>Northern margin includes High lava planes in OR &amp; Snake River plane in ID</a:t>
            </a:r>
          </a:p>
          <a:p>
            <a:r>
              <a:rPr lang="en-US" sz="2000" dirty="0"/>
              <a:t>This region displays volcanism related to extensional northerly trending block faulting</a:t>
            </a:r>
          </a:p>
          <a:p>
            <a:r>
              <a:rPr lang="en-US" sz="2000" dirty="0"/>
              <a:t>Silicic -  mafic volcanism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7F9D7-CAEC-489D-81BE-808610BBB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77" y="0"/>
            <a:ext cx="6149923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FC7B3F1-7DF2-41A6-BCCA-5A835FAC1F80}"/>
              </a:ext>
            </a:extLst>
          </p:cNvPr>
          <p:cNvSpPr txBox="1">
            <a:spLocks/>
          </p:cNvSpPr>
          <p:nvPr/>
        </p:nvSpPr>
        <p:spPr bwMode="black">
          <a:xfrm rot="4276698">
            <a:off x="7082818" y="3637727"/>
            <a:ext cx="4025567" cy="1007933"/>
          </a:xfrm>
          <a:prstGeom prst="rect">
            <a:avLst/>
          </a:prstGeom>
          <a:noFill/>
          <a:ln w="31750" cap="sq">
            <a:solidFill>
              <a:srgbClr val="FFFF0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F61F8388-8DA4-43E6-9A00-342127AD0FBF}"/>
              </a:ext>
            </a:extLst>
          </p:cNvPr>
          <p:cNvSpPr txBox="1"/>
          <p:nvPr/>
        </p:nvSpPr>
        <p:spPr>
          <a:xfrm>
            <a:off x="4559258" y="1744018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High Lava plains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&lt;10Ma</a:t>
            </a:r>
            <a:endParaRPr sz="1200" b="1" dirty="0"/>
          </a:p>
        </p:txBody>
      </p:sp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81721355-E42B-4B97-888C-142A6264F4D5}"/>
              </a:ext>
            </a:extLst>
          </p:cNvPr>
          <p:cNvSpPr txBox="1"/>
          <p:nvPr/>
        </p:nvSpPr>
        <p:spPr>
          <a:xfrm>
            <a:off x="4489919" y="2811049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Snake River plain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9-14Ma</a:t>
            </a:r>
            <a:endParaRPr sz="12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D3917D-2962-46DF-BB89-1D681FA2EE13}"/>
              </a:ext>
            </a:extLst>
          </p:cNvPr>
          <p:cNvCxnSpPr>
            <a:cxnSpLocks/>
          </p:cNvCxnSpPr>
          <p:nvPr/>
        </p:nvCxnSpPr>
        <p:spPr>
          <a:xfrm>
            <a:off x="5818112" y="2073649"/>
            <a:ext cx="2313932" cy="4530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24561E-046D-4505-886F-7D404B38A4B5}"/>
              </a:ext>
            </a:extLst>
          </p:cNvPr>
          <p:cNvCxnSpPr>
            <a:cxnSpLocks/>
          </p:cNvCxnSpPr>
          <p:nvPr/>
        </p:nvCxnSpPr>
        <p:spPr>
          <a:xfrm flipV="1">
            <a:off x="5934715" y="2600587"/>
            <a:ext cx="2999560" cy="4081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Google Shape;65;p14">
            <a:extLst>
              <a:ext uri="{FF2B5EF4-FFF2-40B4-BE49-F238E27FC236}">
                <a16:creationId xmlns:a16="http://schemas.microsoft.com/office/drawing/2014/main" id="{95DB2C1B-DAB5-45B4-AB57-272E8860AAE1}"/>
              </a:ext>
            </a:extLst>
          </p:cNvPr>
          <p:cNvSpPr txBox="1"/>
          <p:nvPr/>
        </p:nvSpPr>
        <p:spPr>
          <a:xfrm>
            <a:off x="4505335" y="1033211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Yellowstone Plateau volcanic field  &lt;2Ma</a:t>
            </a:r>
            <a:endParaRPr sz="12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9B75C8-95A8-49A4-82E0-3E9778173BBA}"/>
              </a:ext>
            </a:extLst>
          </p:cNvPr>
          <p:cNvCxnSpPr>
            <a:cxnSpLocks/>
          </p:cNvCxnSpPr>
          <p:nvPr/>
        </p:nvCxnSpPr>
        <p:spPr>
          <a:xfrm>
            <a:off x="6096000" y="1395356"/>
            <a:ext cx="3572786" cy="6365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Google Shape;65;p14">
            <a:extLst>
              <a:ext uri="{FF2B5EF4-FFF2-40B4-BE49-F238E27FC236}">
                <a16:creationId xmlns:a16="http://schemas.microsoft.com/office/drawing/2014/main" id="{B24EE666-4AAA-415F-B0E9-E321891C4BBC}"/>
              </a:ext>
            </a:extLst>
          </p:cNvPr>
          <p:cNvSpPr txBox="1"/>
          <p:nvPr/>
        </p:nvSpPr>
        <p:spPr>
          <a:xfrm>
            <a:off x="4591252" y="3534122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San Carlos Volcanic Center  ~1Ma</a:t>
            </a:r>
            <a:endParaRPr sz="12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68BD29-53B2-43BC-B98C-528662EC99AA}"/>
              </a:ext>
            </a:extLst>
          </p:cNvPr>
          <p:cNvCxnSpPr>
            <a:cxnSpLocks/>
          </p:cNvCxnSpPr>
          <p:nvPr/>
        </p:nvCxnSpPr>
        <p:spPr>
          <a:xfrm>
            <a:off x="5832633" y="3971230"/>
            <a:ext cx="3915374" cy="1391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Google Shape;65;p14">
            <a:extLst>
              <a:ext uri="{FF2B5EF4-FFF2-40B4-BE49-F238E27FC236}">
                <a16:creationId xmlns:a16="http://schemas.microsoft.com/office/drawing/2014/main" id="{398ABB06-2F3E-4893-9792-2B4A8C052B10}"/>
              </a:ext>
            </a:extLst>
          </p:cNvPr>
          <p:cNvSpPr txBox="1"/>
          <p:nvPr/>
        </p:nvSpPr>
        <p:spPr>
          <a:xfrm>
            <a:off x="4268086" y="4653075"/>
            <a:ext cx="183411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San Bernardino Volcanic field  ~100Ka</a:t>
            </a:r>
            <a:endParaRPr sz="1200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9BD955-112B-4BB4-A61C-90369472CA51}"/>
              </a:ext>
            </a:extLst>
          </p:cNvPr>
          <p:cNvCxnSpPr>
            <a:cxnSpLocks/>
          </p:cNvCxnSpPr>
          <p:nvPr/>
        </p:nvCxnSpPr>
        <p:spPr>
          <a:xfrm>
            <a:off x="6004735" y="5023324"/>
            <a:ext cx="4092617" cy="8014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2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8653A7-15D4-4DED-A4EB-D3B6A939C2B1}"/>
              </a:ext>
            </a:extLst>
          </p:cNvPr>
          <p:cNvSpPr txBox="1">
            <a:spLocks/>
          </p:cNvSpPr>
          <p:nvPr/>
        </p:nvSpPr>
        <p:spPr bwMode="black">
          <a:xfrm>
            <a:off x="292946" y="282328"/>
            <a:ext cx="4472001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Colorado Plateau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69ED8B-F972-43B5-9678-4927B98CF09C}"/>
              </a:ext>
            </a:extLst>
          </p:cNvPr>
          <p:cNvSpPr txBox="1">
            <a:spLocks/>
          </p:cNvSpPr>
          <p:nvPr/>
        </p:nvSpPr>
        <p:spPr>
          <a:xfrm>
            <a:off x="227230" y="1310758"/>
            <a:ext cx="4239893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~7-1Ma</a:t>
            </a:r>
          </a:p>
          <a:p>
            <a:r>
              <a:rPr lang="en-US" sz="2000" dirty="0"/>
              <a:t>Transition between basin &amp; range and Colorado plateau in SW Utah and NW Arizona</a:t>
            </a:r>
          </a:p>
          <a:p>
            <a:r>
              <a:rPr lang="en-US" sz="2000" dirty="0"/>
              <a:t>Volcanic loci here of basaltic comp are controlled by extensional block faulting</a:t>
            </a:r>
          </a:p>
          <a:p>
            <a:r>
              <a:rPr lang="en-US" sz="2000" dirty="0"/>
              <a:t>Basaltic volcanism here has migrated eastward onto the Colorado Plateau at a rate of 1cm/</a:t>
            </a:r>
            <a:r>
              <a:rPr lang="en-US" sz="2000" dirty="0" err="1"/>
              <a:t>yr</a:t>
            </a:r>
            <a:r>
              <a:rPr lang="en-US" sz="2000" dirty="0"/>
              <a:t> (Brimhall, 1974)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20E04-C7C2-499C-8764-08AFDBAF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77" y="0"/>
            <a:ext cx="6149923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74B7DC0-0766-4670-B521-0D2F383CFEDA}"/>
              </a:ext>
            </a:extLst>
          </p:cNvPr>
          <p:cNvSpPr txBox="1">
            <a:spLocks/>
          </p:cNvSpPr>
          <p:nvPr/>
        </p:nvSpPr>
        <p:spPr bwMode="black">
          <a:xfrm rot="5400000">
            <a:off x="9211112" y="3162651"/>
            <a:ext cx="1635854" cy="1887525"/>
          </a:xfrm>
          <a:prstGeom prst="rect">
            <a:avLst/>
          </a:prstGeom>
          <a:noFill/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46083766-2E90-4473-9DB9-1864203BE695}"/>
              </a:ext>
            </a:extLst>
          </p:cNvPr>
          <p:cNvSpPr txBox="1"/>
          <p:nvPr/>
        </p:nvSpPr>
        <p:spPr>
          <a:xfrm>
            <a:off x="4268086" y="4653075"/>
            <a:ext cx="183411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San </a:t>
            </a:r>
            <a:r>
              <a:rPr lang="en-US" sz="1200" b="1" dirty="0" err="1"/>
              <a:t>Fransisco</a:t>
            </a:r>
            <a:r>
              <a:rPr lang="en-US" sz="1200" b="1" dirty="0"/>
              <a:t> Volcanic field  ~4Ma</a:t>
            </a:r>
            <a:endParaRPr sz="12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45FF01-61E5-4945-AA3E-739CF41B1F4E}"/>
              </a:ext>
            </a:extLst>
          </p:cNvPr>
          <p:cNvCxnSpPr>
            <a:cxnSpLocks/>
          </p:cNvCxnSpPr>
          <p:nvPr/>
        </p:nvCxnSpPr>
        <p:spPr>
          <a:xfrm flipV="1">
            <a:off x="5744253" y="4756558"/>
            <a:ext cx="3643028" cy="2163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6C3B12E2-D61F-4CBA-985D-08B643662770}"/>
              </a:ext>
            </a:extLst>
          </p:cNvPr>
          <p:cNvSpPr txBox="1"/>
          <p:nvPr/>
        </p:nvSpPr>
        <p:spPr>
          <a:xfrm>
            <a:off x="4294598" y="6142581"/>
            <a:ext cx="183411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/>
              <a:t>Springerville</a:t>
            </a:r>
            <a:r>
              <a:rPr lang="en-US" sz="1200" b="1" dirty="0"/>
              <a:t> Volcanic field  ~3.5Ma</a:t>
            </a:r>
            <a:endParaRPr sz="12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9DD914-42C3-401D-83C9-72FD295BC7B8}"/>
              </a:ext>
            </a:extLst>
          </p:cNvPr>
          <p:cNvCxnSpPr>
            <a:cxnSpLocks/>
          </p:cNvCxnSpPr>
          <p:nvPr/>
        </p:nvCxnSpPr>
        <p:spPr>
          <a:xfrm flipV="1">
            <a:off x="6014572" y="5151959"/>
            <a:ext cx="3934771" cy="124045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Google Shape;65;p14">
            <a:extLst>
              <a:ext uri="{FF2B5EF4-FFF2-40B4-BE49-F238E27FC236}">
                <a16:creationId xmlns:a16="http://schemas.microsoft.com/office/drawing/2014/main" id="{CDFD8C99-6ADE-46F8-A2AB-7E5A948D312F}"/>
              </a:ext>
            </a:extLst>
          </p:cNvPr>
          <p:cNvSpPr txBox="1"/>
          <p:nvPr/>
        </p:nvSpPr>
        <p:spPr>
          <a:xfrm>
            <a:off x="4265717" y="5209637"/>
            <a:ext cx="183411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Jemez Mtns. Volcanic field  ~10Ma</a:t>
            </a:r>
            <a:endParaRPr sz="1200" b="1" dirty="0"/>
          </a:p>
        </p:txBody>
      </p:sp>
      <p:sp>
        <p:nvSpPr>
          <p:cNvPr id="14" name="Google Shape;65;p14">
            <a:extLst>
              <a:ext uri="{FF2B5EF4-FFF2-40B4-BE49-F238E27FC236}">
                <a16:creationId xmlns:a16="http://schemas.microsoft.com/office/drawing/2014/main" id="{C490782D-9CCE-496C-97C4-49A74E8C695D}"/>
              </a:ext>
            </a:extLst>
          </p:cNvPr>
          <p:cNvSpPr txBox="1"/>
          <p:nvPr/>
        </p:nvSpPr>
        <p:spPr>
          <a:xfrm>
            <a:off x="4251282" y="5650789"/>
            <a:ext cx="183411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Mt. Taylor Volcanic field  ~2.8Ma</a:t>
            </a:r>
            <a:endParaRPr sz="12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CCB787-9D34-4643-AC25-28B10977AB2A}"/>
              </a:ext>
            </a:extLst>
          </p:cNvPr>
          <p:cNvCxnSpPr>
            <a:cxnSpLocks/>
          </p:cNvCxnSpPr>
          <p:nvPr/>
        </p:nvCxnSpPr>
        <p:spPr>
          <a:xfrm flipV="1">
            <a:off x="5956183" y="4835152"/>
            <a:ext cx="4362276" cy="6942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42A380-CF39-41ED-B010-5816FAFEB5EE}"/>
              </a:ext>
            </a:extLst>
          </p:cNvPr>
          <p:cNvCxnSpPr>
            <a:cxnSpLocks/>
          </p:cNvCxnSpPr>
          <p:nvPr/>
        </p:nvCxnSpPr>
        <p:spPr>
          <a:xfrm flipV="1">
            <a:off x="6014572" y="4904137"/>
            <a:ext cx="4508473" cy="10142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9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8653A7-15D4-4DED-A4EB-D3B6A939C2B1}"/>
              </a:ext>
            </a:extLst>
          </p:cNvPr>
          <p:cNvSpPr txBox="1">
            <a:spLocks/>
          </p:cNvSpPr>
          <p:nvPr/>
        </p:nvSpPr>
        <p:spPr bwMode="black">
          <a:xfrm>
            <a:off x="292946" y="282328"/>
            <a:ext cx="4472001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Rio Grande Region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69ED8B-F972-43B5-9678-4927B98CF09C}"/>
              </a:ext>
            </a:extLst>
          </p:cNvPr>
          <p:cNvSpPr txBox="1">
            <a:spLocks/>
          </p:cNvSpPr>
          <p:nvPr/>
        </p:nvSpPr>
        <p:spPr>
          <a:xfrm>
            <a:off x="227230" y="1310758"/>
            <a:ext cx="4239893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Consists of generally N-S bifurcating faults bound by structural basins </a:t>
            </a:r>
          </a:p>
          <a:p>
            <a:r>
              <a:rPr lang="en-US" sz="2000" dirty="0"/>
              <a:t>Volcanism extensive in Pliocene but was more restricted to loci in Quaternary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East Boundary </a:t>
            </a:r>
          </a:p>
          <a:p>
            <a:r>
              <a:rPr lang="en-US" sz="2000" dirty="0"/>
              <a:t>Between Rocky Mtns. &amp; High Plains (</a:t>
            </a:r>
            <a:r>
              <a:rPr lang="en-US" sz="2000" dirty="0" err="1"/>
              <a:t>pysiographically</a:t>
            </a:r>
            <a:r>
              <a:rPr lang="en-US" sz="2000" dirty="0"/>
              <a:t> &amp; geologically)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West Boundary </a:t>
            </a:r>
          </a:p>
          <a:p>
            <a:r>
              <a:rPr lang="en-US" sz="2000" dirty="0"/>
              <a:t>Between Basin &amp; Range and Colorado Plateau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8446F-CF39-47E4-9C4B-5180AB2D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77" y="0"/>
            <a:ext cx="6149923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AE6740-6A91-4392-97A9-8CBF9D07AABB}"/>
              </a:ext>
            </a:extLst>
          </p:cNvPr>
          <p:cNvSpPr txBox="1">
            <a:spLocks/>
          </p:cNvSpPr>
          <p:nvPr/>
        </p:nvSpPr>
        <p:spPr bwMode="black">
          <a:xfrm rot="4915703">
            <a:off x="9414684" y="4814480"/>
            <a:ext cx="2626087" cy="805186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E05202AC-D47E-4D83-B896-7485C6E44437}"/>
              </a:ext>
            </a:extLst>
          </p:cNvPr>
          <p:cNvSpPr txBox="1"/>
          <p:nvPr/>
        </p:nvSpPr>
        <p:spPr>
          <a:xfrm>
            <a:off x="4591252" y="3534122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Brazos locus </a:t>
            </a:r>
            <a:endParaRPr sz="1200" b="1" dirty="0"/>
          </a:p>
        </p:txBody>
      </p:sp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B8095507-90E0-4AA1-AAF5-D0A8B39C09C3}"/>
              </a:ext>
            </a:extLst>
          </p:cNvPr>
          <p:cNvSpPr txBox="1"/>
          <p:nvPr/>
        </p:nvSpPr>
        <p:spPr>
          <a:xfrm>
            <a:off x="4337545" y="4729858"/>
            <a:ext cx="183411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Albuquerque volcanic field 190ka</a:t>
            </a:r>
            <a:endParaRPr sz="12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16AE2A-4B17-4130-AD0B-8988EA1CE1D9}"/>
              </a:ext>
            </a:extLst>
          </p:cNvPr>
          <p:cNvCxnSpPr>
            <a:cxnSpLocks/>
          </p:cNvCxnSpPr>
          <p:nvPr/>
        </p:nvCxnSpPr>
        <p:spPr>
          <a:xfrm>
            <a:off x="5636235" y="3731822"/>
            <a:ext cx="5017783" cy="7109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ADE3DC-F5C7-4360-A8D5-BF8EB8B5C53F}"/>
              </a:ext>
            </a:extLst>
          </p:cNvPr>
          <p:cNvCxnSpPr>
            <a:cxnSpLocks/>
          </p:cNvCxnSpPr>
          <p:nvPr/>
        </p:nvCxnSpPr>
        <p:spPr>
          <a:xfrm flipV="1">
            <a:off x="5896653" y="4859696"/>
            <a:ext cx="4757365" cy="2655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Google Shape;65;p14">
            <a:extLst>
              <a:ext uri="{FF2B5EF4-FFF2-40B4-BE49-F238E27FC236}">
                <a16:creationId xmlns:a16="http://schemas.microsoft.com/office/drawing/2014/main" id="{B1F296F6-D42B-4043-86B9-B1156B778A0C}"/>
              </a:ext>
            </a:extLst>
          </p:cNvPr>
          <p:cNvSpPr txBox="1"/>
          <p:nvPr/>
        </p:nvSpPr>
        <p:spPr>
          <a:xfrm>
            <a:off x="4358529" y="5541106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Cerro Verde 300ka</a:t>
            </a:r>
            <a:endParaRPr sz="12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701BF3-8FD6-4EBB-8BF0-6FE329257D06}"/>
              </a:ext>
            </a:extLst>
          </p:cNvPr>
          <p:cNvCxnSpPr>
            <a:cxnSpLocks/>
          </p:cNvCxnSpPr>
          <p:nvPr/>
        </p:nvCxnSpPr>
        <p:spPr>
          <a:xfrm flipV="1">
            <a:off x="5896652" y="5176326"/>
            <a:ext cx="4371473" cy="5649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Google Shape;65;p14">
            <a:extLst>
              <a:ext uri="{FF2B5EF4-FFF2-40B4-BE49-F238E27FC236}">
                <a16:creationId xmlns:a16="http://schemas.microsoft.com/office/drawing/2014/main" id="{80101FE1-FC02-4414-B617-2D57F815BD57}"/>
              </a:ext>
            </a:extLst>
          </p:cNvPr>
          <p:cNvSpPr txBox="1"/>
          <p:nvPr/>
        </p:nvSpPr>
        <p:spPr>
          <a:xfrm>
            <a:off x="4380872" y="5840846"/>
            <a:ext cx="1704533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Carrizozo volcanic center 1ka</a:t>
            </a:r>
            <a:endParaRPr sz="12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BF5310-E1B9-4D25-8AAC-22C42844FD15}"/>
              </a:ext>
            </a:extLst>
          </p:cNvPr>
          <p:cNvCxnSpPr>
            <a:cxnSpLocks/>
          </p:cNvCxnSpPr>
          <p:nvPr/>
        </p:nvCxnSpPr>
        <p:spPr>
          <a:xfrm flipV="1">
            <a:off x="5925248" y="5194305"/>
            <a:ext cx="4946884" cy="88933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AF6A16-927E-418D-8935-F7EEEC4B5715}"/>
              </a:ext>
            </a:extLst>
          </p:cNvPr>
          <p:cNvCxnSpPr>
            <a:cxnSpLocks/>
          </p:cNvCxnSpPr>
          <p:nvPr/>
        </p:nvCxnSpPr>
        <p:spPr>
          <a:xfrm flipV="1">
            <a:off x="5896652" y="5712543"/>
            <a:ext cx="4683143" cy="7706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Google Shape;65;p14">
            <a:extLst>
              <a:ext uri="{FF2B5EF4-FFF2-40B4-BE49-F238E27FC236}">
                <a16:creationId xmlns:a16="http://schemas.microsoft.com/office/drawing/2014/main" id="{181BF1B5-0A9B-45D4-A9A6-FC9703D7813F}"/>
              </a:ext>
            </a:extLst>
          </p:cNvPr>
          <p:cNvSpPr txBox="1"/>
          <p:nvPr/>
        </p:nvSpPr>
        <p:spPr>
          <a:xfrm>
            <a:off x="4258493" y="6336843"/>
            <a:ext cx="1704533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/>
              <a:t>Potrillo</a:t>
            </a:r>
            <a:r>
              <a:rPr lang="en-US" sz="1200" b="1" dirty="0"/>
              <a:t> volcanic field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~2.5Ma </a:t>
            </a:r>
            <a:endParaRPr sz="1200" b="1" dirty="0"/>
          </a:p>
        </p:txBody>
      </p:sp>
    </p:spTree>
    <p:extLst>
      <p:ext uri="{BB962C8B-B14F-4D97-AF65-F5344CB8AC3E}">
        <p14:creationId xmlns:p14="http://schemas.microsoft.com/office/powerpoint/2010/main" val="416968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E094-C564-4BE4-94E3-8473CA83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8" y="158293"/>
            <a:ext cx="5105547" cy="1099171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CACA4F-5F9E-4A78-BD8E-252968D62D87}"/>
              </a:ext>
            </a:extLst>
          </p:cNvPr>
          <p:cNvSpPr txBox="1">
            <a:spLocks/>
          </p:cNvSpPr>
          <p:nvPr/>
        </p:nvSpPr>
        <p:spPr>
          <a:xfrm>
            <a:off x="162738" y="4416908"/>
            <a:ext cx="5820454" cy="2601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/>
          </a:p>
          <a:p>
            <a:r>
              <a:rPr lang="en-US" sz="1600" dirty="0"/>
              <a:t>90 volcanic loci have been active in the Quaternary </a:t>
            </a:r>
          </a:p>
          <a:p>
            <a:r>
              <a:rPr lang="en-US" sz="1600" dirty="0"/>
              <a:t>Quaternary volcanism was dominated by basalt (except the Cascades where is was basalt &amp; andesite)</a:t>
            </a:r>
          </a:p>
          <a:p>
            <a:r>
              <a:rPr lang="en-US" sz="1600" dirty="0"/>
              <a:t>Silicic volcanism is local, predominantly in the Yellowstone region </a:t>
            </a:r>
          </a:p>
          <a:p>
            <a:r>
              <a:rPr lang="en-US" sz="1600" b="1" dirty="0"/>
              <a:t>Change ~16-17Ma where style of volcanism changed from </a:t>
            </a:r>
            <a:r>
              <a:rPr lang="en-US" sz="1600" b="1" dirty="0" err="1"/>
              <a:t>calcalkaline</a:t>
            </a:r>
            <a:r>
              <a:rPr lang="en-US" sz="1600" b="1" dirty="0"/>
              <a:t> intermediate comp. volcanic rocks to mafic </a:t>
            </a:r>
            <a:r>
              <a:rPr lang="en-US" sz="1600" b="1" dirty="0" err="1"/>
              <a:t>volcanics</a:t>
            </a:r>
            <a:endParaRPr lang="en-US" sz="1600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27B67FA-B31F-4B52-AA55-DABD5F3A2814}"/>
              </a:ext>
            </a:extLst>
          </p:cNvPr>
          <p:cNvSpPr txBox="1">
            <a:spLocks/>
          </p:cNvSpPr>
          <p:nvPr/>
        </p:nvSpPr>
        <p:spPr>
          <a:xfrm>
            <a:off x="313736" y="1532059"/>
            <a:ext cx="2206639" cy="1099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Cascades</a:t>
            </a:r>
          </a:p>
          <a:p>
            <a:r>
              <a:rPr lang="en-US" sz="1600" dirty="0"/>
              <a:t>Subduction related Stratovolcanoes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1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CDF29C-4BD6-418C-AF0D-201AEAB12516}"/>
              </a:ext>
            </a:extLst>
          </p:cNvPr>
          <p:cNvSpPr txBox="1">
            <a:spLocks/>
          </p:cNvSpPr>
          <p:nvPr/>
        </p:nvSpPr>
        <p:spPr>
          <a:xfrm>
            <a:off x="2721378" y="1575547"/>
            <a:ext cx="2301106" cy="932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E California – W Arizona</a:t>
            </a:r>
          </a:p>
          <a:p>
            <a:r>
              <a:rPr lang="en-US" sz="1600" dirty="0"/>
              <a:t>Basin &amp; Range related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1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8808A4-AC00-42D7-A997-71069B4F2CBF}"/>
              </a:ext>
            </a:extLst>
          </p:cNvPr>
          <p:cNvSpPr txBox="1">
            <a:spLocks/>
          </p:cNvSpPr>
          <p:nvPr/>
        </p:nvSpPr>
        <p:spPr>
          <a:xfrm>
            <a:off x="313737" y="2359651"/>
            <a:ext cx="2471408" cy="11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W Interior</a:t>
            </a:r>
          </a:p>
          <a:p>
            <a:r>
              <a:rPr lang="en-US" sz="1400" dirty="0"/>
              <a:t>Extensional block faulting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EA482FA-4F1F-4258-AC2C-DA966964CF5A}"/>
              </a:ext>
            </a:extLst>
          </p:cNvPr>
          <p:cNvSpPr txBox="1">
            <a:spLocks/>
          </p:cNvSpPr>
          <p:nvPr/>
        </p:nvSpPr>
        <p:spPr>
          <a:xfrm>
            <a:off x="2721377" y="2360786"/>
            <a:ext cx="2605631" cy="109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Colorado Plateau</a:t>
            </a:r>
          </a:p>
          <a:p>
            <a:r>
              <a:rPr lang="en-US" sz="1400" dirty="0"/>
              <a:t>Extensional block faulting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45792-BC27-40C5-BBD2-C7A4DB6C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77" y="0"/>
            <a:ext cx="6149923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D90E76-B1F1-4BC0-BBC9-17EABEE4E47A}"/>
              </a:ext>
            </a:extLst>
          </p:cNvPr>
          <p:cNvSpPr txBox="1">
            <a:spLocks/>
          </p:cNvSpPr>
          <p:nvPr/>
        </p:nvSpPr>
        <p:spPr>
          <a:xfrm>
            <a:off x="1701785" y="3412070"/>
            <a:ext cx="2301106" cy="109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Rio Grande</a:t>
            </a:r>
          </a:p>
          <a:p>
            <a:r>
              <a:rPr lang="en-US" sz="1600" dirty="0"/>
              <a:t>N-S bifurcating faults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167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B99-3E93-4CAE-96F1-044FAB54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45" y="170111"/>
            <a:ext cx="2538341" cy="7937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930E-A14D-4BCB-9E01-0770124C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45" y="1039312"/>
            <a:ext cx="4937594" cy="18875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review &amp; discuss volcanic centers and related volcanism in relation to their respective region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912DA4-DEE1-4BFB-B27D-0ECF7AEA989E}"/>
              </a:ext>
            </a:extLst>
          </p:cNvPr>
          <p:cNvSpPr txBox="1">
            <a:spLocks/>
          </p:cNvSpPr>
          <p:nvPr/>
        </p:nvSpPr>
        <p:spPr bwMode="black">
          <a:xfrm>
            <a:off x="364245" y="2529968"/>
            <a:ext cx="2538341" cy="793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3D2633-54B0-47DC-B55C-D9948AF2CBE1}"/>
              </a:ext>
            </a:extLst>
          </p:cNvPr>
          <p:cNvSpPr txBox="1">
            <a:spLocks/>
          </p:cNvSpPr>
          <p:nvPr/>
        </p:nvSpPr>
        <p:spPr>
          <a:xfrm>
            <a:off x="230023" y="3429000"/>
            <a:ext cx="5618755" cy="32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the five maps and associated data collected by the USGS and compiled in the Miscellaneous Investigation Series (Maps I-1091-A through E) at 1:1,000,000 scale</a:t>
            </a:r>
          </a:p>
          <a:p>
            <a:r>
              <a:rPr lang="en-US" dirty="0"/>
              <a:t>Volcanic rocks in the areas were grouped into five types based on their assumed silica content </a:t>
            </a:r>
          </a:p>
          <a:p>
            <a:r>
              <a:rPr lang="en-US" dirty="0"/>
              <a:t>Ages of these volcanic rocks were divided into three time frames ~5Ma each</a:t>
            </a:r>
          </a:p>
          <a:p>
            <a:r>
              <a:rPr lang="en-US" dirty="0"/>
              <a:t>Information from these 5 maps were compiled into one composite map at 1:2,500,000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C3467-0001-4EA1-991E-F2BA586A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718" y="0"/>
            <a:ext cx="6277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31A68-2FC5-4E7F-81AE-ED89091B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90" y="0"/>
            <a:ext cx="629521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908631-263F-4FDF-936A-8AF40C181235}"/>
              </a:ext>
            </a:extLst>
          </p:cNvPr>
          <p:cNvSpPr txBox="1">
            <a:spLocks/>
          </p:cNvSpPr>
          <p:nvPr/>
        </p:nvSpPr>
        <p:spPr bwMode="black">
          <a:xfrm>
            <a:off x="236290" y="230865"/>
            <a:ext cx="5660500" cy="81886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 Geology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757B53-8558-47E4-87A5-9942966AEB5B}"/>
              </a:ext>
            </a:extLst>
          </p:cNvPr>
          <p:cNvSpPr txBox="1">
            <a:spLocks/>
          </p:cNvSpPr>
          <p:nvPr/>
        </p:nvSpPr>
        <p:spPr>
          <a:xfrm>
            <a:off x="151002" y="1668586"/>
            <a:ext cx="5745788" cy="51894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10 – 16 Ma	</a:t>
            </a:r>
          </a:p>
          <a:p>
            <a:r>
              <a:rPr lang="en-US" sz="2000" dirty="0"/>
              <a:t>Systematic change ~16-17Ma where style of volcanism changed from </a:t>
            </a:r>
            <a:r>
              <a:rPr lang="en-US" sz="2000" dirty="0" err="1"/>
              <a:t>calcalkaline</a:t>
            </a:r>
            <a:r>
              <a:rPr lang="en-US" sz="2000" dirty="0"/>
              <a:t> intermediate comp. volcanic rocks to mafic </a:t>
            </a:r>
            <a:r>
              <a:rPr lang="en-US" sz="2000" dirty="0" err="1"/>
              <a:t>volcanics</a:t>
            </a:r>
            <a:endParaRPr lang="en-US" sz="2000" dirty="0"/>
          </a:p>
          <a:p>
            <a:r>
              <a:rPr lang="en-US" sz="2000" dirty="0"/>
              <a:t>Columbia River Basalts (OR, WA, &amp; ID) ~17Ma</a:t>
            </a:r>
          </a:p>
          <a:p>
            <a:r>
              <a:rPr lang="en-US" sz="2000" dirty="0"/>
              <a:t>Northern Nevada Rift ~16-14Ma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65E001-7E1C-4CEB-8417-D2A29B4070CA}"/>
              </a:ext>
            </a:extLst>
          </p:cNvPr>
          <p:cNvSpPr txBox="1">
            <a:spLocks/>
          </p:cNvSpPr>
          <p:nvPr/>
        </p:nvSpPr>
        <p:spPr>
          <a:xfrm>
            <a:off x="157350" y="1178938"/>
            <a:ext cx="5446495" cy="489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“</a:t>
            </a:r>
            <a:r>
              <a:rPr lang="en-US" sz="2000" b="1" dirty="0"/>
              <a:t>Volcanic Locus</a:t>
            </a:r>
            <a:r>
              <a:rPr lang="en-US" sz="2000" dirty="0"/>
              <a:t>”- designate volcanic vents or groups of vents (previously referred to as volcanic fields)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121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9E111-08FA-4E83-B7F4-5A1E383C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113" y="0"/>
            <a:ext cx="6293887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E04C4B-E358-4AE7-8F44-FD8814C8EA0E}"/>
              </a:ext>
            </a:extLst>
          </p:cNvPr>
          <p:cNvSpPr txBox="1">
            <a:spLocks/>
          </p:cNvSpPr>
          <p:nvPr/>
        </p:nvSpPr>
        <p:spPr>
          <a:xfrm>
            <a:off x="151002" y="1668586"/>
            <a:ext cx="4773336" cy="51894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5 – 10 Ma 	</a:t>
            </a:r>
          </a:p>
          <a:p>
            <a:r>
              <a:rPr lang="en-US" sz="2000" dirty="0"/>
              <a:t>Intermediate rocks are more extensive during this period </a:t>
            </a:r>
          </a:p>
          <a:p>
            <a:r>
              <a:rPr lang="en-US" sz="2000" dirty="0"/>
              <a:t>Silicic rocks from lava flows and ash flow tuffs are extensive in OR &amp; ID</a:t>
            </a:r>
          </a:p>
          <a:p>
            <a:r>
              <a:rPr lang="en-US" sz="2000" dirty="0"/>
              <a:t>Volcanic loci became fixed in their respective positions where we currently see them today  </a:t>
            </a:r>
          </a:p>
          <a:p>
            <a:r>
              <a:rPr lang="en-US" sz="2000" dirty="0"/>
              <a:t>Loci exhibit linear features (Cascades &amp; Snake River Plane) sometimes because of faults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03EE20-9B44-47BA-AAD4-5F8A1C65BDCC}"/>
              </a:ext>
            </a:extLst>
          </p:cNvPr>
          <p:cNvSpPr txBox="1">
            <a:spLocks/>
          </p:cNvSpPr>
          <p:nvPr/>
        </p:nvSpPr>
        <p:spPr bwMode="black">
          <a:xfrm>
            <a:off x="151002" y="130197"/>
            <a:ext cx="5660500" cy="81886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 Geology 11</a:t>
            </a:r>
          </a:p>
        </p:txBody>
      </p:sp>
    </p:spTree>
    <p:extLst>
      <p:ext uri="{BB962C8B-B14F-4D97-AF65-F5344CB8AC3E}">
        <p14:creationId xmlns:p14="http://schemas.microsoft.com/office/powerpoint/2010/main" val="183868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0873F-8A44-4A57-841F-A1406D48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979" y="0"/>
            <a:ext cx="6250021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11A888-D31F-4443-9FF3-93EC9C6FB0F3}"/>
              </a:ext>
            </a:extLst>
          </p:cNvPr>
          <p:cNvSpPr txBox="1">
            <a:spLocks/>
          </p:cNvSpPr>
          <p:nvPr/>
        </p:nvSpPr>
        <p:spPr>
          <a:xfrm>
            <a:off x="302004" y="1333027"/>
            <a:ext cx="4773336" cy="51894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0 – 5 Ma </a:t>
            </a:r>
          </a:p>
          <a:p>
            <a:r>
              <a:rPr lang="en-US" sz="2000" dirty="0"/>
              <a:t>Quaternary volcanism was dominated by extrusive rocks (lava flows of mafic composition) but locally include their intrusive equivalents </a:t>
            </a:r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22EE7A-C8FB-4846-87DE-B1E2EA84B8D7}"/>
              </a:ext>
            </a:extLst>
          </p:cNvPr>
          <p:cNvSpPr txBox="1">
            <a:spLocks/>
          </p:cNvSpPr>
          <p:nvPr/>
        </p:nvSpPr>
        <p:spPr bwMode="black">
          <a:xfrm>
            <a:off x="142613" y="135332"/>
            <a:ext cx="5660500" cy="81886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 Geology 111</a:t>
            </a:r>
          </a:p>
        </p:txBody>
      </p:sp>
    </p:spTree>
    <p:extLst>
      <p:ext uri="{BB962C8B-B14F-4D97-AF65-F5344CB8AC3E}">
        <p14:creationId xmlns:p14="http://schemas.microsoft.com/office/powerpoint/2010/main" val="156650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401DE-CD55-4551-9DFC-978066B5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85" y="0"/>
            <a:ext cx="6340415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A6BC47-DECC-4D90-8A1D-DA5A9540B8CD}"/>
              </a:ext>
            </a:extLst>
          </p:cNvPr>
          <p:cNvSpPr txBox="1">
            <a:spLocks/>
          </p:cNvSpPr>
          <p:nvPr/>
        </p:nvSpPr>
        <p:spPr bwMode="black">
          <a:xfrm>
            <a:off x="277565" y="318415"/>
            <a:ext cx="3742159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Cascade Region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FFD7B2-5BF3-440A-9950-58C45B84E4AC}"/>
              </a:ext>
            </a:extLst>
          </p:cNvPr>
          <p:cNvSpPr txBox="1">
            <a:spLocks/>
          </p:cNvSpPr>
          <p:nvPr/>
        </p:nvSpPr>
        <p:spPr>
          <a:xfrm>
            <a:off x="151002" y="1668586"/>
            <a:ext cx="4773336" cy="51894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0 – 5 Ma </a:t>
            </a:r>
          </a:p>
          <a:p>
            <a:r>
              <a:rPr lang="en-US" sz="2000" dirty="0"/>
              <a:t>Defined by a few widely spaced </a:t>
            </a:r>
            <a:r>
              <a:rPr lang="en-US" sz="2000" dirty="0" err="1"/>
              <a:t>physiographically</a:t>
            </a:r>
            <a:r>
              <a:rPr lang="en-US" sz="2000" dirty="0"/>
              <a:t> striking stratovolcanoes and hundreds of smaller volcanoes</a:t>
            </a:r>
          </a:p>
          <a:p>
            <a:r>
              <a:rPr lang="en-US" sz="2000" dirty="0"/>
              <a:t>Most of the eruptive activity occurred south of Mt. Rainier within the last 2-3m.y.</a:t>
            </a:r>
          </a:p>
          <a:p>
            <a:r>
              <a:rPr lang="en-US" sz="2000" dirty="0"/>
              <a:t>Primarily volcanic andesite</a:t>
            </a:r>
          </a:p>
          <a:p>
            <a:r>
              <a:rPr lang="en-US" sz="2000" dirty="0"/>
              <a:t>Vents show north-trending alignment parallel with the range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678DEA-A042-441E-9D17-3971C2EF9128}"/>
              </a:ext>
            </a:extLst>
          </p:cNvPr>
          <p:cNvSpPr txBox="1">
            <a:spLocks/>
          </p:cNvSpPr>
          <p:nvPr/>
        </p:nvSpPr>
        <p:spPr bwMode="black">
          <a:xfrm rot="5400000">
            <a:off x="5785054" y="1365481"/>
            <a:ext cx="3150253" cy="805186"/>
          </a:xfrm>
          <a:prstGeom prst="rect">
            <a:avLst/>
          </a:prstGeom>
          <a:noFill/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49CCD8-5E50-4104-89A6-8A547E021270}"/>
              </a:ext>
            </a:extLst>
          </p:cNvPr>
          <p:cNvCxnSpPr>
            <a:cxnSpLocks/>
          </p:cNvCxnSpPr>
          <p:nvPr/>
        </p:nvCxnSpPr>
        <p:spPr>
          <a:xfrm flipV="1">
            <a:off x="4572000" y="1249960"/>
            <a:ext cx="2793534" cy="2179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6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401DE-CD55-4551-9DFC-978066B5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85" y="0"/>
            <a:ext cx="6340415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A6BC47-DECC-4D90-8A1D-DA5A9540B8CD}"/>
              </a:ext>
            </a:extLst>
          </p:cNvPr>
          <p:cNvSpPr txBox="1">
            <a:spLocks/>
          </p:cNvSpPr>
          <p:nvPr/>
        </p:nvSpPr>
        <p:spPr bwMode="black">
          <a:xfrm>
            <a:off x="277565" y="318415"/>
            <a:ext cx="3742159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Cascade Region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FFD7B2-5BF3-440A-9950-58C45B84E4AC}"/>
              </a:ext>
            </a:extLst>
          </p:cNvPr>
          <p:cNvSpPr txBox="1">
            <a:spLocks/>
          </p:cNvSpPr>
          <p:nvPr/>
        </p:nvSpPr>
        <p:spPr>
          <a:xfrm>
            <a:off x="151002" y="1668586"/>
            <a:ext cx="4773336" cy="51894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0 – 5 Ma </a:t>
            </a:r>
          </a:p>
          <a:p>
            <a:r>
              <a:rPr lang="en-US" sz="2000" dirty="0"/>
              <a:t>Defined by a few widely spaced </a:t>
            </a:r>
            <a:r>
              <a:rPr lang="en-US" sz="2000" dirty="0" err="1"/>
              <a:t>physiographically</a:t>
            </a:r>
            <a:r>
              <a:rPr lang="en-US" sz="2000" dirty="0"/>
              <a:t> striking stratovolcanoes and hundreds of smaller volcanoes</a:t>
            </a:r>
          </a:p>
          <a:p>
            <a:r>
              <a:rPr lang="en-US" sz="2000" dirty="0"/>
              <a:t>Most of the eruptive activity occurred south of Mt. Rainier within the last 2-3m.y.</a:t>
            </a:r>
          </a:p>
          <a:p>
            <a:r>
              <a:rPr lang="en-US" sz="2000" dirty="0"/>
              <a:t>Primarily volcanic andesite</a:t>
            </a:r>
          </a:p>
          <a:p>
            <a:r>
              <a:rPr lang="en-US" sz="2000" dirty="0"/>
              <a:t>Vents show north-trending alignment parallel with the range</a:t>
            </a:r>
          </a:p>
          <a:p>
            <a:endParaRPr lang="en-US" sz="2000" dirty="0"/>
          </a:p>
          <a:p>
            <a:r>
              <a:rPr lang="en-US" sz="2000" dirty="0"/>
              <a:t>“High Cascades” consists of an elongate Pleistocene volcanic platform composed of tholeiitic basalts and younger basaltic andesite shield volcanoes with cinder cone cores (Sisters etc.)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678DEA-A042-441E-9D17-3971C2EF9128}"/>
              </a:ext>
            </a:extLst>
          </p:cNvPr>
          <p:cNvSpPr txBox="1">
            <a:spLocks/>
          </p:cNvSpPr>
          <p:nvPr/>
        </p:nvSpPr>
        <p:spPr bwMode="black">
          <a:xfrm rot="5400000">
            <a:off x="5785054" y="1365481"/>
            <a:ext cx="3150253" cy="805186"/>
          </a:xfrm>
          <a:prstGeom prst="rect">
            <a:avLst/>
          </a:prstGeom>
          <a:noFill/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74ADA-0FB9-42D1-818B-CD602CB09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67" y="0"/>
            <a:ext cx="6117871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3F543A-81C7-4891-BFC1-CB0F6A11642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667350" y="305780"/>
            <a:ext cx="1745010" cy="4304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193123-6088-44A1-A738-758134FD647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776767" y="584741"/>
            <a:ext cx="1519123" cy="6240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556FBB-C3E0-40A2-8CAC-58E66AE53092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963961" y="873854"/>
            <a:ext cx="1284391" cy="5456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E188EA-3B39-4A96-BF47-203B14719BD7}"/>
              </a:ext>
            </a:extLst>
          </p:cNvPr>
          <p:cNvCxnSpPr>
            <a:cxnSpLocks/>
          </p:cNvCxnSpPr>
          <p:nvPr/>
        </p:nvCxnSpPr>
        <p:spPr>
          <a:xfrm>
            <a:off x="5667350" y="1134367"/>
            <a:ext cx="1695781" cy="3635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Google Shape;65;p14">
            <a:extLst>
              <a:ext uri="{FF2B5EF4-FFF2-40B4-BE49-F238E27FC236}">
                <a16:creationId xmlns:a16="http://schemas.microsoft.com/office/drawing/2014/main" id="{F266174C-6A66-4466-9C08-F46B564F9737}"/>
              </a:ext>
            </a:extLst>
          </p:cNvPr>
          <p:cNvSpPr txBox="1"/>
          <p:nvPr/>
        </p:nvSpPr>
        <p:spPr>
          <a:xfrm>
            <a:off x="4756236" y="108080"/>
            <a:ext cx="911114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Mt. Baker </a:t>
            </a:r>
            <a:endParaRPr sz="1200" b="1" dirty="0"/>
          </a:p>
        </p:txBody>
      </p:sp>
      <p:sp>
        <p:nvSpPr>
          <p:cNvPr id="14" name="Google Shape;65;p14">
            <a:extLst>
              <a:ext uri="{FF2B5EF4-FFF2-40B4-BE49-F238E27FC236}">
                <a16:creationId xmlns:a16="http://schemas.microsoft.com/office/drawing/2014/main" id="{19C8F8A3-A736-4728-9CCE-E99179FE492F}"/>
              </a:ext>
            </a:extLst>
          </p:cNvPr>
          <p:cNvSpPr txBox="1"/>
          <p:nvPr/>
        </p:nvSpPr>
        <p:spPr>
          <a:xfrm>
            <a:off x="4756236" y="387041"/>
            <a:ext cx="1020531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Mt. </a:t>
            </a:r>
            <a:r>
              <a:rPr lang="en-US" sz="1200" b="1" dirty="0"/>
              <a:t>Rainier</a:t>
            </a:r>
            <a:r>
              <a:rPr lang="en" sz="1200" b="1" dirty="0"/>
              <a:t> </a:t>
            </a:r>
            <a:endParaRPr sz="1200" b="1" dirty="0"/>
          </a:p>
        </p:txBody>
      </p:sp>
      <p:sp>
        <p:nvSpPr>
          <p:cNvPr id="15" name="Google Shape;65;p14">
            <a:extLst>
              <a:ext uri="{FF2B5EF4-FFF2-40B4-BE49-F238E27FC236}">
                <a16:creationId xmlns:a16="http://schemas.microsoft.com/office/drawing/2014/main" id="{F0D92B8F-1B2C-409A-9F39-AEABC6676C1E}"/>
              </a:ext>
            </a:extLst>
          </p:cNvPr>
          <p:cNvSpPr txBox="1"/>
          <p:nvPr/>
        </p:nvSpPr>
        <p:spPr>
          <a:xfrm>
            <a:off x="4756236" y="676154"/>
            <a:ext cx="1207725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Mt. </a:t>
            </a:r>
            <a:r>
              <a:rPr lang="en-US" sz="1200" b="1" dirty="0"/>
              <a:t>St. Helens</a:t>
            </a:r>
            <a:r>
              <a:rPr lang="en" sz="1200" b="1" dirty="0"/>
              <a:t> </a:t>
            </a:r>
            <a:endParaRPr sz="1200" b="1" dirty="0"/>
          </a:p>
        </p:txBody>
      </p:sp>
      <p:sp>
        <p:nvSpPr>
          <p:cNvPr id="16" name="Google Shape;65;p14">
            <a:extLst>
              <a:ext uri="{FF2B5EF4-FFF2-40B4-BE49-F238E27FC236}">
                <a16:creationId xmlns:a16="http://schemas.microsoft.com/office/drawing/2014/main" id="{957E561F-9E0F-4446-A3B0-9EFBFE8F8A50}"/>
              </a:ext>
            </a:extLst>
          </p:cNvPr>
          <p:cNvSpPr txBox="1"/>
          <p:nvPr/>
        </p:nvSpPr>
        <p:spPr>
          <a:xfrm>
            <a:off x="4760330" y="921260"/>
            <a:ext cx="1207725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Mt.  </a:t>
            </a:r>
            <a:r>
              <a:rPr lang="en-US" sz="1200" b="1" dirty="0"/>
              <a:t>Adams</a:t>
            </a:r>
            <a:endParaRPr sz="1200" b="1" dirty="0"/>
          </a:p>
        </p:txBody>
      </p:sp>
      <p:sp>
        <p:nvSpPr>
          <p:cNvPr id="20" name="Google Shape;65;p14">
            <a:extLst>
              <a:ext uri="{FF2B5EF4-FFF2-40B4-BE49-F238E27FC236}">
                <a16:creationId xmlns:a16="http://schemas.microsoft.com/office/drawing/2014/main" id="{AECB6915-888B-4C70-9D2A-C17C3C2FEC4E}"/>
              </a:ext>
            </a:extLst>
          </p:cNvPr>
          <p:cNvSpPr txBox="1"/>
          <p:nvPr/>
        </p:nvSpPr>
        <p:spPr>
          <a:xfrm>
            <a:off x="4779417" y="1208818"/>
            <a:ext cx="1207725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Mt.  </a:t>
            </a:r>
            <a:r>
              <a:rPr lang="en-US" sz="1200" b="1" dirty="0"/>
              <a:t>Hood</a:t>
            </a:r>
            <a:endParaRPr sz="12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FD4EF0-5088-493B-B171-AB4EEC635C69}"/>
              </a:ext>
            </a:extLst>
          </p:cNvPr>
          <p:cNvCxnSpPr>
            <a:cxnSpLocks/>
          </p:cNvCxnSpPr>
          <p:nvPr/>
        </p:nvCxnSpPr>
        <p:spPr>
          <a:xfrm>
            <a:off x="5646073" y="1430627"/>
            <a:ext cx="1476180" cy="2379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Google Shape;65;p14">
            <a:extLst>
              <a:ext uri="{FF2B5EF4-FFF2-40B4-BE49-F238E27FC236}">
                <a16:creationId xmlns:a16="http://schemas.microsoft.com/office/drawing/2014/main" id="{59DD318B-4571-4191-B8F4-4D973974C485}"/>
              </a:ext>
            </a:extLst>
          </p:cNvPr>
          <p:cNvSpPr txBox="1"/>
          <p:nvPr/>
        </p:nvSpPr>
        <p:spPr>
          <a:xfrm>
            <a:off x="4756235" y="1787713"/>
            <a:ext cx="1207725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Mt.  </a:t>
            </a:r>
            <a:r>
              <a:rPr lang="en-US" sz="1200" b="1" dirty="0"/>
              <a:t>Mazama</a:t>
            </a:r>
            <a:endParaRPr sz="1200" b="1" dirty="0"/>
          </a:p>
        </p:txBody>
      </p:sp>
      <p:sp>
        <p:nvSpPr>
          <p:cNvPr id="26" name="Google Shape;65;p14">
            <a:extLst>
              <a:ext uri="{FF2B5EF4-FFF2-40B4-BE49-F238E27FC236}">
                <a16:creationId xmlns:a16="http://schemas.microsoft.com/office/drawing/2014/main" id="{CC444391-29FB-4923-972D-212E7D700EA6}"/>
              </a:ext>
            </a:extLst>
          </p:cNvPr>
          <p:cNvSpPr txBox="1"/>
          <p:nvPr/>
        </p:nvSpPr>
        <p:spPr>
          <a:xfrm>
            <a:off x="4779417" y="2411790"/>
            <a:ext cx="1207725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Mt.  </a:t>
            </a:r>
            <a:r>
              <a:rPr lang="en-US" sz="1200" b="1" dirty="0"/>
              <a:t>Shasta</a:t>
            </a:r>
            <a:endParaRPr sz="1200" b="1" dirty="0"/>
          </a:p>
        </p:txBody>
      </p:sp>
      <p:sp>
        <p:nvSpPr>
          <p:cNvPr id="27" name="Google Shape;65;p14">
            <a:extLst>
              <a:ext uri="{FF2B5EF4-FFF2-40B4-BE49-F238E27FC236}">
                <a16:creationId xmlns:a16="http://schemas.microsoft.com/office/drawing/2014/main" id="{2F78C85A-0F4A-4DB9-9453-163DF104D81D}"/>
              </a:ext>
            </a:extLst>
          </p:cNvPr>
          <p:cNvSpPr txBox="1"/>
          <p:nvPr/>
        </p:nvSpPr>
        <p:spPr>
          <a:xfrm>
            <a:off x="4801336" y="2871558"/>
            <a:ext cx="1207725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Mt.  </a:t>
            </a:r>
            <a:r>
              <a:rPr lang="en-US" sz="1200" b="1" dirty="0"/>
              <a:t>Lassen</a:t>
            </a:r>
            <a:endParaRPr sz="1200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8D9228-C70B-4561-B2C8-B318705E19C8}"/>
              </a:ext>
            </a:extLst>
          </p:cNvPr>
          <p:cNvCxnSpPr>
            <a:cxnSpLocks/>
          </p:cNvCxnSpPr>
          <p:nvPr/>
        </p:nvCxnSpPr>
        <p:spPr>
          <a:xfrm>
            <a:off x="5819785" y="1989851"/>
            <a:ext cx="1302468" cy="3255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228E0-3F56-435B-BA80-BDCA9624F49F}"/>
              </a:ext>
            </a:extLst>
          </p:cNvPr>
          <p:cNvCxnSpPr>
            <a:cxnSpLocks/>
          </p:cNvCxnSpPr>
          <p:nvPr/>
        </p:nvCxnSpPr>
        <p:spPr>
          <a:xfrm>
            <a:off x="5695413" y="2585416"/>
            <a:ext cx="1426840" cy="11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2E5131-C214-4603-9BD3-935DA3EDFF8A}"/>
              </a:ext>
            </a:extLst>
          </p:cNvPr>
          <p:cNvCxnSpPr>
            <a:cxnSpLocks/>
          </p:cNvCxnSpPr>
          <p:nvPr/>
        </p:nvCxnSpPr>
        <p:spPr>
          <a:xfrm>
            <a:off x="5749757" y="3072445"/>
            <a:ext cx="1610423" cy="164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401DE-CD55-4551-9DFC-978066B5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85" y="0"/>
            <a:ext cx="6340415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A6BC47-DECC-4D90-8A1D-DA5A9540B8CD}"/>
              </a:ext>
            </a:extLst>
          </p:cNvPr>
          <p:cNvSpPr txBox="1">
            <a:spLocks/>
          </p:cNvSpPr>
          <p:nvPr/>
        </p:nvSpPr>
        <p:spPr bwMode="black">
          <a:xfrm>
            <a:off x="277565" y="318415"/>
            <a:ext cx="3742159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Cascade Region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FFD7B2-5BF3-440A-9950-58C45B84E4AC}"/>
              </a:ext>
            </a:extLst>
          </p:cNvPr>
          <p:cNvSpPr txBox="1">
            <a:spLocks/>
          </p:cNvSpPr>
          <p:nvPr/>
        </p:nvSpPr>
        <p:spPr>
          <a:xfrm>
            <a:off x="151002" y="1668586"/>
            <a:ext cx="4773336" cy="51894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0 – 5 Ma </a:t>
            </a:r>
          </a:p>
          <a:p>
            <a:r>
              <a:rPr lang="en-US" sz="2000" dirty="0"/>
              <a:t>Defined by a few widely spaced </a:t>
            </a:r>
            <a:r>
              <a:rPr lang="en-US" sz="2000" dirty="0" err="1"/>
              <a:t>physiographically</a:t>
            </a:r>
            <a:r>
              <a:rPr lang="en-US" sz="2000" dirty="0"/>
              <a:t> striking stratovolcanoes and hundreds of smaller volcanoes</a:t>
            </a:r>
          </a:p>
          <a:p>
            <a:r>
              <a:rPr lang="en-US" sz="2000" dirty="0"/>
              <a:t>Most of the eruptive activity occurred south of Mt. Rainier within the last 2-3m.y.</a:t>
            </a:r>
          </a:p>
          <a:p>
            <a:r>
              <a:rPr lang="en-US" sz="2000" dirty="0"/>
              <a:t>Primarily volcanic andesite</a:t>
            </a:r>
          </a:p>
          <a:p>
            <a:r>
              <a:rPr lang="en-US" sz="2000" dirty="0"/>
              <a:t>Vents show north-trending alignment parallel with the range</a:t>
            </a:r>
          </a:p>
          <a:p>
            <a:endParaRPr lang="en-US" sz="2000" dirty="0"/>
          </a:p>
          <a:p>
            <a:r>
              <a:rPr lang="en-US" sz="2000" dirty="0"/>
              <a:t>“High Cascades” consists of an elongate Pleistocene volcanic platform composed of tholeiitic basalts and younger basaltic andesite shield volcanoes with cinder cone cores (Sisters etc.)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678DEA-A042-441E-9D17-3971C2EF9128}"/>
              </a:ext>
            </a:extLst>
          </p:cNvPr>
          <p:cNvSpPr txBox="1">
            <a:spLocks/>
          </p:cNvSpPr>
          <p:nvPr/>
        </p:nvSpPr>
        <p:spPr bwMode="black">
          <a:xfrm rot="5400000">
            <a:off x="5785054" y="1365481"/>
            <a:ext cx="3150253" cy="805186"/>
          </a:xfrm>
          <a:prstGeom prst="rect">
            <a:avLst/>
          </a:prstGeom>
          <a:noFill/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74ADA-0FB9-42D1-818B-CD602CB09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67" y="0"/>
            <a:ext cx="6117871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3F543A-81C7-4891-BFC1-CB0F6A11642F}"/>
              </a:ext>
            </a:extLst>
          </p:cNvPr>
          <p:cNvCxnSpPr>
            <a:cxnSpLocks/>
          </p:cNvCxnSpPr>
          <p:nvPr/>
        </p:nvCxnSpPr>
        <p:spPr>
          <a:xfrm>
            <a:off x="5667350" y="305780"/>
            <a:ext cx="1745010" cy="4304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193123-6088-44A1-A738-758134FD6477}"/>
              </a:ext>
            </a:extLst>
          </p:cNvPr>
          <p:cNvCxnSpPr>
            <a:cxnSpLocks/>
          </p:cNvCxnSpPr>
          <p:nvPr/>
        </p:nvCxnSpPr>
        <p:spPr>
          <a:xfrm>
            <a:off x="5776767" y="584741"/>
            <a:ext cx="1519123" cy="6240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556FBB-C3E0-40A2-8CAC-58E66AE53092}"/>
              </a:ext>
            </a:extLst>
          </p:cNvPr>
          <p:cNvCxnSpPr>
            <a:cxnSpLocks/>
          </p:cNvCxnSpPr>
          <p:nvPr/>
        </p:nvCxnSpPr>
        <p:spPr>
          <a:xfrm>
            <a:off x="5963961" y="873854"/>
            <a:ext cx="1284391" cy="5456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E188EA-3B39-4A96-BF47-203B14719BD7}"/>
              </a:ext>
            </a:extLst>
          </p:cNvPr>
          <p:cNvCxnSpPr>
            <a:cxnSpLocks/>
          </p:cNvCxnSpPr>
          <p:nvPr/>
        </p:nvCxnSpPr>
        <p:spPr>
          <a:xfrm>
            <a:off x="5667350" y="1134367"/>
            <a:ext cx="1695781" cy="3635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FD4EF0-5088-493B-B171-AB4EEC635C69}"/>
              </a:ext>
            </a:extLst>
          </p:cNvPr>
          <p:cNvCxnSpPr>
            <a:cxnSpLocks/>
          </p:cNvCxnSpPr>
          <p:nvPr/>
        </p:nvCxnSpPr>
        <p:spPr>
          <a:xfrm>
            <a:off x="5646073" y="1430627"/>
            <a:ext cx="1476180" cy="2379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8D9228-C70B-4561-B2C8-B318705E19C8}"/>
              </a:ext>
            </a:extLst>
          </p:cNvPr>
          <p:cNvCxnSpPr>
            <a:cxnSpLocks/>
          </p:cNvCxnSpPr>
          <p:nvPr/>
        </p:nvCxnSpPr>
        <p:spPr>
          <a:xfrm>
            <a:off x="5819785" y="1989851"/>
            <a:ext cx="1302468" cy="3255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228E0-3F56-435B-BA80-BDCA9624F49F}"/>
              </a:ext>
            </a:extLst>
          </p:cNvPr>
          <p:cNvCxnSpPr>
            <a:cxnSpLocks/>
          </p:cNvCxnSpPr>
          <p:nvPr/>
        </p:nvCxnSpPr>
        <p:spPr>
          <a:xfrm>
            <a:off x="5695413" y="2585416"/>
            <a:ext cx="1426840" cy="1189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2E5131-C214-4603-9BD3-935DA3EDFF8A}"/>
              </a:ext>
            </a:extLst>
          </p:cNvPr>
          <p:cNvCxnSpPr>
            <a:cxnSpLocks/>
          </p:cNvCxnSpPr>
          <p:nvPr/>
        </p:nvCxnSpPr>
        <p:spPr>
          <a:xfrm>
            <a:off x="5749757" y="3072445"/>
            <a:ext cx="1610423" cy="164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16C4E072-355F-4D5B-BD02-A05D3E672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64" y="0"/>
            <a:ext cx="365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98833-EA1F-49C1-9D79-38F9CD1B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78" y="0"/>
            <a:ext cx="365653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04A633-44A3-415D-8557-CE9CEE8C7428}"/>
              </a:ext>
            </a:extLst>
          </p:cNvPr>
          <p:cNvSpPr txBox="1">
            <a:spLocks/>
          </p:cNvSpPr>
          <p:nvPr/>
        </p:nvSpPr>
        <p:spPr bwMode="black">
          <a:xfrm>
            <a:off x="311121" y="251303"/>
            <a:ext cx="5386401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000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 California – SW Arizona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629641-7FC6-4E2A-B986-F11BE8818876}"/>
              </a:ext>
            </a:extLst>
          </p:cNvPr>
          <p:cNvSpPr txBox="1">
            <a:spLocks/>
          </p:cNvSpPr>
          <p:nvPr/>
        </p:nvSpPr>
        <p:spPr>
          <a:xfrm>
            <a:off x="151002" y="1668586"/>
            <a:ext cx="4255029" cy="51894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0 – 5 Ma </a:t>
            </a:r>
          </a:p>
          <a:p>
            <a:r>
              <a:rPr lang="en-US" sz="2000" dirty="0"/>
              <a:t>N-NW trending vent alignments</a:t>
            </a:r>
          </a:p>
          <a:p>
            <a:r>
              <a:rPr lang="en-US" sz="2000" dirty="0"/>
              <a:t>General westward migration of volcanism of predominantly basaltic lavas closely associated with Basin &amp; Range tectonism 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7DAE7-0432-4134-B6B5-4F7802B5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77" y="0"/>
            <a:ext cx="614992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1823C6-EB2E-4831-BBB7-5A2AC59E9725}"/>
              </a:ext>
            </a:extLst>
          </p:cNvPr>
          <p:cNvSpPr txBox="1">
            <a:spLocks/>
          </p:cNvSpPr>
          <p:nvPr/>
        </p:nvSpPr>
        <p:spPr bwMode="black">
          <a:xfrm rot="3271708">
            <a:off x="6598279" y="4155428"/>
            <a:ext cx="3285656" cy="501860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</a:ln>
        </p:spPr>
        <p:txBody>
          <a:bodyPr vert="horz" lIns="182880" tIns="182880" rIns="182880" bIns="182880" rtlCol="0" anchor="ctr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3F993E9B-19C3-4AFD-819D-05FBDBE989B3}"/>
              </a:ext>
            </a:extLst>
          </p:cNvPr>
          <p:cNvSpPr txBox="1"/>
          <p:nvPr/>
        </p:nvSpPr>
        <p:spPr>
          <a:xfrm>
            <a:off x="4193387" y="1140823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Medicine Lake Volcano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1ka</a:t>
            </a:r>
            <a:endParaRPr sz="12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195431-3D06-4CB7-9BF7-9CBDF9A66D01}"/>
              </a:ext>
            </a:extLst>
          </p:cNvPr>
          <p:cNvCxnSpPr>
            <a:cxnSpLocks/>
          </p:cNvCxnSpPr>
          <p:nvPr/>
        </p:nvCxnSpPr>
        <p:spPr>
          <a:xfrm>
            <a:off x="5697522" y="1468073"/>
            <a:ext cx="1777069" cy="16274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Google Shape;65;p14">
            <a:extLst>
              <a:ext uri="{FF2B5EF4-FFF2-40B4-BE49-F238E27FC236}">
                <a16:creationId xmlns:a16="http://schemas.microsoft.com/office/drawing/2014/main" id="{38C6FD7B-4D73-44D8-A338-98E98CAEB04D}"/>
              </a:ext>
            </a:extLst>
          </p:cNvPr>
          <p:cNvSpPr txBox="1"/>
          <p:nvPr/>
        </p:nvSpPr>
        <p:spPr>
          <a:xfrm>
            <a:off x="4406031" y="3652009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Long Valley Caldera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3.2Ma </a:t>
            </a:r>
            <a:endParaRPr sz="12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F4AFE1-BAA4-43BC-BC0A-69487CAC0984}"/>
              </a:ext>
            </a:extLst>
          </p:cNvPr>
          <p:cNvCxnSpPr>
            <a:cxnSpLocks/>
          </p:cNvCxnSpPr>
          <p:nvPr/>
        </p:nvCxnSpPr>
        <p:spPr>
          <a:xfrm>
            <a:off x="5967374" y="3854724"/>
            <a:ext cx="1817609" cy="881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0EB325E7-D02C-42C4-83DB-EC07208883AF}"/>
              </a:ext>
            </a:extLst>
          </p:cNvPr>
          <p:cNvSpPr txBox="1"/>
          <p:nvPr/>
        </p:nvSpPr>
        <p:spPr>
          <a:xfrm>
            <a:off x="4419938" y="4143865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/>
              <a:t>Coso</a:t>
            </a:r>
            <a:r>
              <a:rPr lang="en-US" sz="1200" b="1" dirty="0"/>
              <a:t> volcanic field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~3-4Ma </a:t>
            </a:r>
            <a:endParaRPr sz="1200" b="1" dirty="0"/>
          </a:p>
        </p:txBody>
      </p:sp>
      <p:sp>
        <p:nvSpPr>
          <p:cNvPr id="19" name="Google Shape;65;p14">
            <a:extLst>
              <a:ext uri="{FF2B5EF4-FFF2-40B4-BE49-F238E27FC236}">
                <a16:creationId xmlns:a16="http://schemas.microsoft.com/office/drawing/2014/main" id="{96B03E26-CF31-4591-A6BA-DF7DB04BD560}"/>
              </a:ext>
            </a:extLst>
          </p:cNvPr>
          <p:cNvSpPr txBox="1"/>
          <p:nvPr/>
        </p:nvSpPr>
        <p:spPr>
          <a:xfrm>
            <a:off x="4419938" y="4748774"/>
            <a:ext cx="208996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Sentinel-Arlington volcanic field  ~1ma</a:t>
            </a:r>
            <a:endParaRPr sz="12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2B9CE5-1BC6-4340-9AB2-BFA9DB2266EB}"/>
              </a:ext>
            </a:extLst>
          </p:cNvPr>
          <p:cNvCxnSpPr>
            <a:cxnSpLocks/>
          </p:cNvCxnSpPr>
          <p:nvPr/>
        </p:nvCxnSpPr>
        <p:spPr>
          <a:xfrm flipV="1">
            <a:off x="5917291" y="4072576"/>
            <a:ext cx="1875331" cy="2532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FD5F9F-30F2-4DD2-B961-10CD34AA4925}"/>
              </a:ext>
            </a:extLst>
          </p:cNvPr>
          <p:cNvCxnSpPr>
            <a:cxnSpLocks/>
          </p:cNvCxnSpPr>
          <p:nvPr/>
        </p:nvCxnSpPr>
        <p:spPr>
          <a:xfrm>
            <a:off x="5975013" y="4952050"/>
            <a:ext cx="3138471" cy="5686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148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3969</TotalTime>
  <Words>830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Schoolbook</vt:lpstr>
      <vt:lpstr>Gill Sans MT</vt:lpstr>
      <vt:lpstr>Parcel</vt:lpstr>
      <vt:lpstr>Quaternary volcanism in the western conterminous united states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and barometric constraints on the intrusive and unroofing history of the black mountains: Implications for timing, initial dip, and kinematics of detachment faulting in the death valley region, California</dc:title>
  <dc:creator>Neal Mankins</dc:creator>
  <cp:lastModifiedBy>Neal Mankins</cp:lastModifiedBy>
  <cp:revision>209</cp:revision>
  <dcterms:created xsi:type="dcterms:W3CDTF">2020-02-09T00:28:02Z</dcterms:created>
  <dcterms:modified xsi:type="dcterms:W3CDTF">2020-03-11T04:46:58Z</dcterms:modified>
</cp:coreProperties>
</file>